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6" r:id="rId6"/>
    <p:sldId id="279" r:id="rId7"/>
    <p:sldId id="277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31" y="38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Эффективность консервативного лечения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пациентов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Во время госпитализации</c:v>
                </c:pt>
                <c:pt idx="1">
                  <c:v>Через месяц</c:v>
                </c:pt>
                <c:pt idx="2">
                  <c:v>Через 6 месяцев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6-4729-938B-33F16F85CC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Субъективное улучшение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Во время госпитализации</c:v>
                </c:pt>
                <c:pt idx="1">
                  <c:v>Через месяц</c:v>
                </c:pt>
                <c:pt idx="2">
                  <c:v>Через 6 месяцев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</c:v>
                </c:pt>
                <c:pt idx="1">
                  <c:v>24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6-4729-938B-33F16F85CC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Регресс трофических нарушений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Во время госпитализации</c:v>
                </c:pt>
                <c:pt idx="1">
                  <c:v>Через месяц</c:v>
                </c:pt>
                <c:pt idx="2">
                  <c:v>Через 6 месяцев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C6-4729-938B-33F16F85C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847864"/>
        <c:axId val="726849504"/>
      </c:barChart>
      <c:catAx>
        <c:axId val="72684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849504"/>
        <c:crosses val="autoZero"/>
        <c:auto val="1"/>
        <c:lblAlgn val="ctr"/>
        <c:lblOffset val="100"/>
        <c:noMultiLvlLbl val="0"/>
      </c:catAx>
      <c:valAx>
        <c:axId val="72684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84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Эффективность ангиопластики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пациентов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Во время госпитализации</c:v>
                </c:pt>
                <c:pt idx="1">
                  <c:v>Через месяц</c:v>
                </c:pt>
                <c:pt idx="2">
                  <c:v>Через 6 месяцев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8-4A2D-8BD7-C18120CBED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Кровоток компенсирован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Во время госпитализации</c:v>
                </c:pt>
                <c:pt idx="1">
                  <c:v>Через месяц</c:v>
                </c:pt>
                <c:pt idx="2">
                  <c:v>Через 6 месяцев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</c:v>
                </c:pt>
                <c:pt idx="1">
                  <c:v>24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8-4A2D-8BD7-C18120CBED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Малые ампутации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Во время госпитализации</c:v>
                </c:pt>
                <c:pt idx="1">
                  <c:v>Через месяц</c:v>
                </c:pt>
                <c:pt idx="2">
                  <c:v>Через 6 месяцев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68</c:v>
                </c:pt>
                <c:pt idx="1">
                  <c:v>70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48-4A2D-8BD7-C18120CBED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Большие ампутации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Во время госпитализации</c:v>
                </c:pt>
                <c:pt idx="1">
                  <c:v>Через месяц</c:v>
                </c:pt>
                <c:pt idx="2">
                  <c:v>Через 6 месяцев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</c:v>
                </c:pt>
                <c:pt idx="1">
                  <c:v>23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48-4A2D-8BD7-C18120CBE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847864"/>
        <c:axId val="726849504"/>
      </c:barChart>
      <c:catAx>
        <c:axId val="72684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849504"/>
        <c:crosses val="autoZero"/>
        <c:auto val="1"/>
        <c:lblAlgn val="ctr"/>
        <c:lblOffset val="100"/>
        <c:noMultiLvlLbl val="0"/>
      </c:catAx>
      <c:valAx>
        <c:axId val="72684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84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Непосредственный успех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I период</c:v>
                </c:pt>
                <c:pt idx="1">
                  <c:v>II период</c:v>
                </c:pt>
                <c:pt idx="2">
                  <c:v>III период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89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C-4510-A51B-B534F50F4C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Работает при выписке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I период</c:v>
                </c:pt>
                <c:pt idx="1">
                  <c:v>II период</c:v>
                </c:pt>
                <c:pt idx="2">
                  <c:v>III период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</c:v>
                </c:pt>
                <c:pt idx="1">
                  <c:v>80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C-4510-A51B-B534F50F4C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Работает через 6 месяцев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I период</c:v>
                </c:pt>
                <c:pt idx="1">
                  <c:v>II период</c:v>
                </c:pt>
                <c:pt idx="2">
                  <c:v>III период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</c:v>
                </c:pt>
                <c:pt idx="1">
                  <c:v>71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C-4510-A51B-B534F50F4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00064"/>
        <c:axId val="128214528"/>
      </c:barChart>
      <c:catAx>
        <c:axId val="12820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214528"/>
        <c:crosses val="autoZero"/>
        <c:auto val="1"/>
        <c:lblAlgn val="ctr"/>
        <c:lblOffset val="100"/>
        <c:noMultiLvlLbl val="0"/>
      </c:catAx>
      <c:valAx>
        <c:axId val="12821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20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99606299212602"/>
          <c:y val="0.40562743567744614"/>
          <c:w val="0.27547019579578669"/>
          <c:h val="0.213595396159386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1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5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5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3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1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2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6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4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5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0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5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9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5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00E201-2AE3-4D10-AEB2-F4A2A333AFA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7B2F65-892C-4361-8E81-1F3DB12D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3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5084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Перспективы хирургического лечения пациентов с </a:t>
            </a:r>
            <a:r>
              <a:rPr lang="ru-RU" sz="4000" dirty="0" err="1"/>
              <a:t>облитерирующим</a:t>
            </a:r>
            <a:r>
              <a:rPr lang="ru-RU" sz="4000" dirty="0"/>
              <a:t> эндартериитом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Клиника инновационной хирургии город Клин</a:t>
            </a:r>
          </a:p>
          <a:p>
            <a:r>
              <a:rPr lang="ru-RU" dirty="0"/>
              <a:t>2019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1BC9BC-7EE2-442B-9795-16B2262B0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34D745-E06A-40FD-859D-B487E1722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198"/>
            <a:ext cx="4131053" cy="3890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9430" y="156754"/>
            <a:ext cx="841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Техника дистального анастомоза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363" y="1171673"/>
            <a:ext cx="82497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Ревизия </a:t>
            </a:r>
            <a:r>
              <a:rPr lang="ru-RU" sz="2400" dirty="0" err="1"/>
              <a:t>тибиальной</a:t>
            </a:r>
            <a:r>
              <a:rPr lang="ru-RU" sz="2400" dirty="0"/>
              <a:t> или стопной артерии в области обнаруженных коллатералей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/>
              <a:t>Артериотомия</a:t>
            </a:r>
            <a:r>
              <a:rPr lang="ru-RU" sz="2400" dirty="0"/>
              <a:t> стволов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/>
              <a:t>Эндартерэктомия</a:t>
            </a:r>
            <a:r>
              <a:rPr lang="ru-RU" sz="2400" dirty="0"/>
              <a:t> под микроскопом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Обнаружение устьев проходимых ветвей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/>
              <a:t>Интраоперационная</a:t>
            </a:r>
            <a:r>
              <a:rPr lang="ru-RU" sz="2400" dirty="0"/>
              <a:t> </a:t>
            </a:r>
            <a:r>
              <a:rPr lang="ru-RU" sz="2400" dirty="0" err="1"/>
              <a:t>суперселективная</a:t>
            </a:r>
            <a:r>
              <a:rPr lang="ru-RU" sz="2400" dirty="0"/>
              <a:t> ангиография обнаруженных ветвей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Создание площадки для дистального анастомоза.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Пластика устьев обнаруженных ветвей.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Выполнение </a:t>
            </a:r>
            <a:r>
              <a:rPr lang="ru-RU" sz="2400" dirty="0" err="1"/>
              <a:t>микроанастомоза</a:t>
            </a:r>
            <a:r>
              <a:rPr lang="ru-RU" sz="2400" dirty="0"/>
              <a:t> между </a:t>
            </a:r>
            <a:r>
              <a:rPr lang="ru-RU" sz="2400" dirty="0" err="1"/>
              <a:t>аутовенозным</a:t>
            </a:r>
            <a:r>
              <a:rPr lang="ru-RU" sz="2400" dirty="0"/>
              <a:t> шунтом и сегментом артерии с подготовленными ветвями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B5CFBD-DDC3-4892-9677-80A187AAB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2969" y="677333"/>
            <a:ext cx="4794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/>
              <a:t>Интраоперационная</a:t>
            </a:r>
            <a:r>
              <a:rPr lang="ru-RU" sz="4000" dirty="0"/>
              <a:t> </a:t>
            </a:r>
            <a:r>
              <a:rPr lang="ru-RU" sz="4000" dirty="0" err="1"/>
              <a:t>ультраселективная</a:t>
            </a:r>
            <a:r>
              <a:rPr lang="ru-RU" sz="4000" dirty="0"/>
              <a:t> ангиография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F2A65-F7A2-4A0D-B9C4-BC19776A6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1B1D0-8874-4D89-844B-56BF82D72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84" y="0"/>
            <a:ext cx="5683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94" y="702270"/>
            <a:ext cx="8373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/>
              <a:t>Эндартерэктомия</a:t>
            </a:r>
            <a:r>
              <a:rPr lang="ru-RU" sz="4000" dirty="0"/>
              <a:t> из </a:t>
            </a:r>
            <a:r>
              <a:rPr lang="ru-RU" sz="4000" dirty="0" err="1"/>
              <a:t>окклюзированной</a:t>
            </a:r>
            <a:r>
              <a:rPr lang="ru-RU" sz="4000" dirty="0"/>
              <a:t> берцовой артерии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9AFA2-E917-4478-85C7-CB406A035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94" y="702270"/>
            <a:ext cx="8373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Кровоток из устьев коллатеральных ветвей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50737D-1F7D-47E4-8CAD-1DCE7C858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94" y="702270"/>
            <a:ext cx="8373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Выполнение дистального </a:t>
            </a:r>
            <a:r>
              <a:rPr lang="ru-RU" sz="4000" dirty="0" err="1"/>
              <a:t>микроанастомоза</a:t>
            </a:r>
            <a:r>
              <a:rPr lang="ru-RU" sz="4000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24691D-D40B-4E57-B363-0BBFB5AFD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4744" y="1319348"/>
            <a:ext cx="841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УЗИ по шунту и дистальным артериям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72D98-589B-4CAA-B903-2B52308D9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0" y="156754"/>
            <a:ext cx="841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Ангиография после операции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9DBE7D-072E-44EC-84A4-EB0593FAE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0" y="156754"/>
            <a:ext cx="841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Оценка адекватности оттока из шунта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265EC-1261-4DDA-8850-AD8FFEC8E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0" y="156754"/>
            <a:ext cx="841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Методы разгрузки шунта при плохом оттоке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7806" y="1711234"/>
            <a:ext cx="842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Лоскут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55882-8BC7-486E-97B1-ABD5AD0ED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0" y="156754"/>
            <a:ext cx="841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/>
              <a:t>Ангиопластика</a:t>
            </a:r>
            <a:r>
              <a:rPr lang="ru-RU" sz="4000" dirty="0"/>
              <a:t> артерии</a:t>
            </a:r>
          </a:p>
          <a:p>
            <a:r>
              <a:rPr lang="ru-RU" sz="4000" dirty="0"/>
              <a:t>«раздавленной» </a:t>
            </a:r>
            <a:r>
              <a:rPr lang="ru-RU" sz="4000" dirty="0" err="1"/>
              <a:t>дистальнее</a:t>
            </a:r>
            <a:r>
              <a:rPr lang="ru-RU" sz="4000" dirty="0"/>
              <a:t> анастомоза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040A7-0DFE-44DE-A31D-F9943FB15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48195"/>
            <a:ext cx="879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48366" y="495754"/>
            <a:ext cx="9631559" cy="1337279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Aharoni" pitchFamily="2" charset="-79"/>
              </a:rPr>
              <a:t>Основные проблемы в лечении больных с болезнью Бюргера</a:t>
            </a:r>
            <a:br>
              <a:rPr lang="ru-RU" dirty="0">
                <a:cs typeface="Aharoni" pitchFamily="2" charset="-79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57400" y="2076994"/>
            <a:ext cx="9257212" cy="339457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dirty="0"/>
              <a:t>Воспалительное поражение сосудов мелкого и среднего калибра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Облитерация дистального сосудистого русла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Рецидивирующее течение заболевания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Молодой возраст больных и ранняя инвалидность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BCCA4F-402D-4467-A8B2-EE292CFAA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600" y="156754"/>
            <a:ext cx="1066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Влияние </a:t>
            </a:r>
            <a:r>
              <a:rPr lang="ru-RU" sz="4000" dirty="0" err="1"/>
              <a:t>интраоперационной</a:t>
            </a:r>
            <a:r>
              <a:rPr lang="ru-RU" sz="4000" dirty="0"/>
              <a:t> ангиографии на результаты дистальных реконструкций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27909" y="1423850"/>
          <a:ext cx="10293531" cy="495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5CD89F-86E6-463A-9A7B-1A427E97D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0" y="156754"/>
            <a:ext cx="841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Наши внутренние убеждения и выводы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1863" y="1907178"/>
            <a:ext cx="88435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В клинике выполняющей </a:t>
            </a:r>
            <a:r>
              <a:rPr lang="ru-RU" sz="2400" dirty="0" err="1"/>
              <a:t>бедренно-берцовые</a:t>
            </a:r>
            <a:r>
              <a:rPr lang="ru-RU" sz="2400" dirty="0"/>
              <a:t> сосудистые реконструкции обязательно должна быть возможность </a:t>
            </a:r>
            <a:r>
              <a:rPr lang="ru-RU" sz="2400" dirty="0" err="1"/>
              <a:t>интраоперационной</a:t>
            </a:r>
            <a:r>
              <a:rPr lang="ru-RU" sz="2400" dirty="0"/>
              <a:t> </a:t>
            </a:r>
            <a:r>
              <a:rPr lang="ru-RU" sz="2400" dirty="0" err="1"/>
              <a:t>узи-диагностики</a:t>
            </a:r>
            <a:r>
              <a:rPr lang="ru-RU" sz="2400" dirty="0"/>
              <a:t> и желательно ангиографии.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Применение </a:t>
            </a:r>
            <a:r>
              <a:rPr lang="ru-RU" sz="2400" dirty="0" err="1"/>
              <a:t>интраоперационной</a:t>
            </a:r>
            <a:r>
              <a:rPr lang="ru-RU" sz="2400" dirty="0"/>
              <a:t> ангиографии позволяет точно установить проблемы в сосудистой реконструкции.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Хирург, занимающийся дистальными реконструкциями должен обязательно владеть навыками периферических </a:t>
            </a:r>
            <a:r>
              <a:rPr lang="ru-RU" sz="2400" dirty="0" err="1"/>
              <a:t>ангиопластик</a:t>
            </a:r>
            <a:r>
              <a:rPr lang="ru-RU" sz="2400" dirty="0"/>
              <a:t>, для выполнения коррекции оттока.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87162-EC82-4B02-9C3D-7D899E3FE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48195"/>
            <a:ext cx="879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8626" y="24819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cs typeface="Aharoni" pitchFamily="2" charset="-79"/>
              </a:rPr>
              <a:t>Подход к лечению эндартериита в современной сосудистой хирургии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26204" y="2673894"/>
            <a:ext cx="7073295" cy="3394573"/>
          </a:xfrm>
        </p:spPr>
        <p:txBody>
          <a:bodyPr>
            <a:normAutofit fontScale="92500"/>
          </a:bodyPr>
          <a:lstStyle/>
          <a:p>
            <a:r>
              <a:rPr lang="ru-RU" dirty="0"/>
              <a:t>Стремление к консервативному лечению</a:t>
            </a:r>
          </a:p>
          <a:p>
            <a:r>
              <a:rPr lang="ru-RU" dirty="0"/>
              <a:t>Частое использование поясничной </a:t>
            </a:r>
            <a:r>
              <a:rPr lang="ru-RU" dirty="0" err="1"/>
              <a:t>симпатэктомии</a:t>
            </a:r>
            <a:endParaRPr lang="ru-RU" dirty="0"/>
          </a:p>
          <a:p>
            <a:r>
              <a:rPr lang="ru-RU" dirty="0"/>
              <a:t>Применение методов «непрямой» </a:t>
            </a:r>
            <a:r>
              <a:rPr lang="ru-RU" dirty="0" err="1"/>
              <a:t>реваскуляризации</a:t>
            </a:r>
            <a:endParaRPr lang="en-US" dirty="0"/>
          </a:p>
          <a:p>
            <a:r>
              <a:rPr lang="ru-RU" dirty="0"/>
              <a:t>Попытки интерполировать </a:t>
            </a:r>
            <a:r>
              <a:rPr lang="ru-RU" dirty="0" err="1"/>
              <a:t>эндоваскулярные</a:t>
            </a:r>
            <a:r>
              <a:rPr lang="ru-RU" dirty="0"/>
              <a:t> подходы к атеросклерозу на эндартериит</a:t>
            </a:r>
          </a:p>
          <a:p>
            <a:r>
              <a:rPr lang="ru-RU" dirty="0"/>
              <a:t>Надежды на факторы роста сосудов, индукторы </a:t>
            </a:r>
            <a:r>
              <a:rPr lang="ru-RU" dirty="0" err="1"/>
              <a:t>ангиогенина</a:t>
            </a:r>
            <a:r>
              <a:rPr lang="ru-RU" dirty="0"/>
              <a:t> и </a:t>
            </a:r>
            <a:r>
              <a:rPr lang="ru-RU" dirty="0" err="1"/>
              <a:t>вазапростан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98E154-3DF1-40E3-BA04-12077FBDE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9680B-DF55-452C-B65D-69B99EC829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38" y="1659466"/>
            <a:ext cx="3290062" cy="51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48195"/>
            <a:ext cx="879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0993" y="462576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Основная последовательность при лечении эндартериита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31005" y="2877094"/>
            <a:ext cx="10530840" cy="339457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Вазапростан</a:t>
            </a:r>
            <a:r>
              <a:rPr lang="ru-RU" dirty="0"/>
              <a:t> и гормоны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Симпатэктомия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РОТ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Ангиопластика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Артериализация</a:t>
            </a:r>
            <a:r>
              <a:rPr lang="ru-RU" dirty="0"/>
              <a:t> венозного кровотока стопы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Ампутация пальцев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Резекция стопы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Ампутация голени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FA1BA6-4414-4813-A388-355D08E5C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48195"/>
            <a:ext cx="879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92459" y="6087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Почему мы позволяем себе рассуждать об этой проблеме?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28838" y="2474927"/>
            <a:ext cx="10530840" cy="33945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 нашей клинике каждый год проходят лечение более 20 пациентов с болезнью Бюргера (всего 214 человек с 2008 года)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Мы применяли все рекомендуемые и возможно эффективные технологии для лечения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Мы сопровождаем большинство наших пациентов по жизни и стараемся отслеживать их судьбу.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F792DA-DEF2-4348-8C01-09B209366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48195"/>
            <a:ext cx="879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92459" y="6087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Наши результаты консервативной терапии</a:t>
            </a:r>
            <a:br>
              <a:rPr lang="ru-RU" dirty="0"/>
            </a:br>
            <a:r>
              <a:rPr lang="ru-RU" dirty="0"/>
              <a:t>(пролечено всего 96 пациентов)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30438" y="2136261"/>
            <a:ext cx="10530840" cy="108107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Пульс-терапия гормонами (</a:t>
            </a:r>
            <a:r>
              <a:rPr lang="ru-RU" dirty="0" err="1"/>
              <a:t>солумедрол</a:t>
            </a:r>
            <a:r>
              <a:rPr lang="ru-RU" dirty="0"/>
              <a:t> 1 грамм в день).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Циклофосфан</a:t>
            </a:r>
            <a:r>
              <a:rPr lang="ru-RU" dirty="0"/>
              <a:t> 200мг внутривенно однократно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Вазапростан</a:t>
            </a:r>
            <a:r>
              <a:rPr lang="ru-RU" dirty="0"/>
              <a:t> 60 мкг внутривенно за 3 часа №14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F792DA-DEF2-4348-8C01-09B209366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17AE3AA-C7F2-4A23-9667-1F096ED90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467860"/>
              </p:ext>
            </p:extLst>
          </p:nvPr>
        </p:nvGraphicFramePr>
        <p:xfrm>
          <a:off x="2501899" y="2624105"/>
          <a:ext cx="7691967" cy="417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09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48195"/>
            <a:ext cx="879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4326" y="49575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Результаты </a:t>
            </a:r>
            <a:r>
              <a:rPr lang="ru-RU" dirty="0" err="1"/>
              <a:t>ангиопластики</a:t>
            </a:r>
            <a:r>
              <a:rPr lang="ru-RU" dirty="0"/>
              <a:t> при болезни Бюргера -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40976" y="2076994"/>
            <a:ext cx="9573636" cy="50089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1964BC-C4EB-464E-AA85-6C5A08992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1D2560-6995-444E-8234-72C003D3D379}"/>
              </a:ext>
            </a:extLst>
          </p:cNvPr>
          <p:cNvSpPr txBox="1"/>
          <p:nvPr/>
        </p:nvSpPr>
        <p:spPr>
          <a:xfrm>
            <a:off x="1918949" y="1935583"/>
            <a:ext cx="1011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Всего нами этот метод лечения проведен у 28 пациентов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FC943F9-D962-4CA1-84F9-A7DB695D8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094243"/>
              </p:ext>
            </p:extLst>
          </p:nvPr>
        </p:nvGraphicFramePr>
        <p:xfrm>
          <a:off x="2501899" y="2624105"/>
          <a:ext cx="7691967" cy="417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94" y="702270"/>
            <a:ext cx="837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Возможные выходы из ситуации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1497" y="1801788"/>
            <a:ext cx="9117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Купирование активности воспалительного процесса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Выполнение </a:t>
            </a:r>
            <a:r>
              <a:rPr lang="ru-RU" sz="2400" dirty="0" err="1"/>
              <a:t>секвенциального</a:t>
            </a:r>
            <a:r>
              <a:rPr lang="ru-RU" sz="2400" dirty="0"/>
              <a:t> </a:t>
            </a:r>
            <a:r>
              <a:rPr lang="ru-RU" sz="2400" dirty="0" err="1"/>
              <a:t>аутовенозного</a:t>
            </a:r>
            <a:r>
              <a:rPr lang="ru-RU" sz="2400" dirty="0"/>
              <a:t> шунтирования с включением максимального количества проходимых сосудов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Применение </a:t>
            </a:r>
            <a:r>
              <a:rPr lang="ru-RU" sz="2400" dirty="0" err="1"/>
              <a:t>аутотрансплантатов</a:t>
            </a:r>
            <a:r>
              <a:rPr lang="ru-RU" sz="2400" dirty="0"/>
              <a:t> на сосудистой ножке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78B87-5772-4EDA-9E09-8B99C287D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599" y="-132858"/>
            <a:ext cx="7454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Выбор целевых артерий для </a:t>
            </a:r>
            <a:r>
              <a:rPr lang="ru-RU" sz="4000" dirty="0" err="1"/>
              <a:t>секвенциального</a:t>
            </a:r>
            <a:r>
              <a:rPr lang="ru-RU" sz="4000" dirty="0"/>
              <a:t> шунтирования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7932" y="1339052"/>
            <a:ext cx="56982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МСКТ </a:t>
            </a:r>
            <a:r>
              <a:rPr lang="ru-RU" sz="2400" dirty="0" err="1"/>
              <a:t>малоинформативно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 err="1"/>
              <a:t>Суперселективная</a:t>
            </a:r>
            <a:r>
              <a:rPr lang="ru-RU" sz="2400" dirty="0"/>
              <a:t> ангиография – отмечаются проходимые сегменты артерий диаметром не менее 1 мм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Формула расчета достаточного русла (диаметр </a:t>
            </a:r>
            <a:r>
              <a:rPr lang="ru-RU" sz="2400" dirty="0" err="1"/>
              <a:t>аутовенозного</a:t>
            </a:r>
            <a:r>
              <a:rPr lang="ru-RU" sz="2400" dirty="0"/>
              <a:t> шунта + 2 мм = сумме диаметров выбранных участков целевых артерий.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Подходят любые коллатерали, не обязательно стволы.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98054-B907-4D27-9E84-59DF8C528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938" cy="6773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739CD7-DF5B-4109-9842-FEBD085C5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75" y="0"/>
            <a:ext cx="4194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1322</TotalTime>
  <Words>419</Words>
  <Application>Microsoft Office PowerPoint</Application>
  <PresentationFormat>Широкоэкранный</PresentationFormat>
  <Paragraphs>98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Corbel</vt:lpstr>
      <vt:lpstr>Параллакс</vt:lpstr>
      <vt:lpstr>Перспективы хирургического лечения пациентов с облитерирующим эндартериитом </vt:lpstr>
      <vt:lpstr>Основные проблемы в лечении больных с болезнью Бюргера </vt:lpstr>
      <vt:lpstr>Подход к лечению эндартериита в современной сосудистой хирургии</vt:lpstr>
      <vt:lpstr>Основная последовательность при лечении эндартериита</vt:lpstr>
      <vt:lpstr>Почему мы позволяем себе рассуждать об этой проблеме?</vt:lpstr>
      <vt:lpstr>Наши результаты консервативной терапии (пролечено всего 96 пациентов)</vt:lpstr>
      <vt:lpstr>Результаты ангиопластики при болезни Бюргера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Игорь Калитко</cp:lastModifiedBy>
  <cp:revision>27</cp:revision>
  <dcterms:created xsi:type="dcterms:W3CDTF">2019-05-22T10:22:45Z</dcterms:created>
  <dcterms:modified xsi:type="dcterms:W3CDTF">2019-05-30T15:06:12Z</dcterms:modified>
</cp:coreProperties>
</file>